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useoModerno Medium"/>
      <p:regular r:id="rId15"/>
    </p:embeddedFont>
    <p:embeddedFont>
      <p:font typeface="MuseoModerno Medium"/>
      <p:regular r:id="rId16"/>
    </p:embeddedFon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Source Sans 3"/>
      <p:regular r:id="rId19"/>
    </p:embeddedFont>
    <p:embeddedFont>
      <p:font typeface="Source Sans 3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33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Titanic Survival Analysis and Prediction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7111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Insights  from the 1912 tragedy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7977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Multiple ML Models compared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1257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83.2% Accuracy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4538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Dashboard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5404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636270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Portfolio Project | Data Science | Machine Learning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417" y="525185"/>
            <a:ext cx="7500699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From Raw Data to Real Insights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8417" y="1580198"/>
            <a:ext cx="641389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D4D4D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data challenge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68417" y="2133957"/>
            <a:ext cx="641389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891 passengers with real demographic information.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68417" y="2582704"/>
            <a:ext cx="641389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values in Age ( 20% ) and cabin ( 77% 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8417" y="3031450"/>
            <a:ext cx="641389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Historical dataset requiring careful interpretation.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68417" y="3585210"/>
            <a:ext cx="641389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68417" y="4062532"/>
            <a:ext cx="641389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My approach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68417" y="4616291"/>
            <a:ext cx="6413897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a predictive model to understand survival determinants.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68417" y="5446990"/>
            <a:ext cx="641389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 human stories through statistical analysis.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68417" y="5895737"/>
            <a:ext cx="641389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an interactive dashboard for exploration.</a:t>
            </a:r>
            <a:endParaRPr lang="en-US" sz="15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06" y="1623179"/>
            <a:ext cx="6413897" cy="64138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943" y="537686"/>
            <a:ext cx="11533584" cy="609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Complete Solution: An Interactive ML Dashboard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2943" y="1537573"/>
            <a:ext cx="6534745" cy="2750344"/>
          </a:xfrm>
          <a:prstGeom prst="roundRect">
            <a:avLst>
              <a:gd name="adj" fmla="val 1064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5803" y="1560433"/>
            <a:ext cx="6489025" cy="585311"/>
          </a:xfrm>
          <a:prstGeom prst="roundRect">
            <a:avLst>
              <a:gd name="adj" fmla="val 314"/>
            </a:avLst>
          </a:prstGeom>
          <a:solidFill>
            <a:srgbClr val="F3EEE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03928" y="1706642"/>
            <a:ext cx="292656" cy="2926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0827" y="2340769"/>
            <a:ext cx="320040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Wrangling &amp; Cleaning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0827" y="2762726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value imputation (Median Age).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00827" y="3221236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engineering (Family-Size, Is-Alone).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00827" y="3679746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Categorical encoding for ML compatibility.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412712" y="1537573"/>
            <a:ext cx="6534745" cy="2750344"/>
          </a:xfrm>
          <a:prstGeom prst="roundRect">
            <a:avLst>
              <a:gd name="adj" fmla="val 1064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35572" y="1560433"/>
            <a:ext cx="6489025" cy="585311"/>
          </a:xfrm>
          <a:prstGeom prst="roundRect">
            <a:avLst>
              <a:gd name="adj" fmla="val 314"/>
            </a:avLst>
          </a:prstGeom>
          <a:solidFill>
            <a:srgbClr val="F3EEE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3698" y="1706642"/>
            <a:ext cx="292656" cy="29265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0597" y="2340769"/>
            <a:ext cx="243923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Development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630597" y="2762726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Six ML Models trained and compared.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7630597" y="3221236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 achieved 83.2% accuracy.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7630597" y="3679746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Hyperparameter tuning performed.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682943" y="4482941"/>
            <a:ext cx="6534745" cy="3208853"/>
          </a:xfrm>
          <a:prstGeom prst="roundRect">
            <a:avLst>
              <a:gd name="adj" fmla="val 912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705803" y="4505801"/>
            <a:ext cx="6489025" cy="585311"/>
          </a:xfrm>
          <a:prstGeom prst="roundRect">
            <a:avLst>
              <a:gd name="adj" fmla="val 314"/>
            </a:avLst>
          </a:prstGeom>
          <a:solidFill>
            <a:srgbClr val="F3EEE3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3928" y="4652010"/>
            <a:ext cx="292656" cy="29265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00827" y="5286137"/>
            <a:ext cx="265890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Interactive Dashboard</a:t>
            </a:r>
            <a:endParaRPr lang="en-US" sz="1900" dirty="0"/>
          </a:p>
        </p:txBody>
      </p:sp>
      <p:sp>
        <p:nvSpPr>
          <p:cNvPr id="21" name="Text 16"/>
          <p:cNvSpPr/>
          <p:nvPr/>
        </p:nvSpPr>
        <p:spPr>
          <a:xfrm>
            <a:off x="900827" y="5708094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Streamlit-based visualisation platform.</a:t>
            </a:r>
            <a:endParaRPr lang="en-US" sz="1500" dirty="0"/>
          </a:p>
        </p:txBody>
      </p:sp>
      <p:sp>
        <p:nvSpPr>
          <p:cNvPr id="22" name="Text 17"/>
          <p:cNvSpPr/>
          <p:nvPr/>
        </p:nvSpPr>
        <p:spPr>
          <a:xfrm>
            <a:off x="900827" y="6166604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Rule-based survival probability calculator.</a:t>
            </a:r>
            <a:endParaRPr lang="en-US" sz="1500" dirty="0"/>
          </a:p>
        </p:txBody>
      </p:sp>
      <p:sp>
        <p:nvSpPr>
          <p:cNvPr id="23" name="Text 18"/>
          <p:cNvSpPr/>
          <p:nvPr/>
        </p:nvSpPr>
        <p:spPr>
          <a:xfrm>
            <a:off x="900827" y="6625114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Demographic pattern exploration.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900827" y="7083623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User-friendly data interface.</a:t>
            </a:r>
            <a:endParaRPr lang="en-US" sz="1500" dirty="0"/>
          </a:p>
        </p:txBody>
      </p:sp>
      <p:sp>
        <p:nvSpPr>
          <p:cNvPr id="25" name="Shape 20"/>
          <p:cNvSpPr/>
          <p:nvPr/>
        </p:nvSpPr>
        <p:spPr>
          <a:xfrm>
            <a:off x="7412712" y="4482941"/>
            <a:ext cx="6534745" cy="3208853"/>
          </a:xfrm>
          <a:prstGeom prst="roundRect">
            <a:avLst>
              <a:gd name="adj" fmla="val 912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26" name="Shape 21"/>
          <p:cNvSpPr/>
          <p:nvPr/>
        </p:nvSpPr>
        <p:spPr>
          <a:xfrm>
            <a:off x="7435572" y="4505801"/>
            <a:ext cx="6489025" cy="585311"/>
          </a:xfrm>
          <a:prstGeom prst="roundRect">
            <a:avLst>
              <a:gd name="adj" fmla="val 314"/>
            </a:avLst>
          </a:prstGeom>
          <a:solidFill>
            <a:srgbClr val="F3EEE3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3698" y="4652010"/>
            <a:ext cx="292656" cy="292656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630597" y="5286137"/>
            <a:ext cx="245352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Analysis</a:t>
            </a:r>
            <a:endParaRPr lang="en-US" sz="1900" dirty="0"/>
          </a:p>
        </p:txBody>
      </p:sp>
      <p:sp>
        <p:nvSpPr>
          <p:cNvPr id="29" name="Text 23"/>
          <p:cNvSpPr/>
          <p:nvPr/>
        </p:nvSpPr>
        <p:spPr>
          <a:xfrm>
            <a:off x="7630597" y="5708094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Survival rate visualisation by class/gender.</a:t>
            </a:r>
            <a:endParaRPr lang="en-US" sz="1500" dirty="0"/>
          </a:p>
        </p:txBody>
      </p:sp>
      <p:sp>
        <p:nvSpPr>
          <p:cNvPr id="30" name="Text 24"/>
          <p:cNvSpPr/>
          <p:nvPr/>
        </p:nvSpPr>
        <p:spPr>
          <a:xfrm>
            <a:off x="7630597" y="6166604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Correlation analysis of key factors.</a:t>
            </a:r>
            <a:endParaRPr lang="en-US" sz="1500" dirty="0"/>
          </a:p>
        </p:txBody>
      </p:sp>
      <p:sp>
        <p:nvSpPr>
          <p:cNvPr id="31" name="Text 25"/>
          <p:cNvSpPr/>
          <p:nvPr/>
        </p:nvSpPr>
        <p:spPr>
          <a:xfrm>
            <a:off x="7630597" y="6625114"/>
            <a:ext cx="6098977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Historical pattern validation.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8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794" y="2792016"/>
            <a:ext cx="7836694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Primary Survival Factors Discovered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0794" y="3821668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Strongest Predictors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40794" y="4290655"/>
            <a:ext cx="6451044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Gender: 74% female vs. 19% male survival.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0794" y="4720828"/>
            <a:ext cx="6451044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Passenger Class: Wealth = Survival advantage.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0794" y="5151001"/>
            <a:ext cx="6451044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Age: Children prioritized in rescue.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40794" y="5581174"/>
            <a:ext cx="6451044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Fare: Proxy for wealth and location.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6181" y="3821668"/>
            <a:ext cx="299287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Feature Importance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46181" y="4290655"/>
            <a:ext cx="6451044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Gender and Class were top predictors.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6181" y="4720828"/>
            <a:ext cx="6451044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FamilySize engineering improved accuracy.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6181" y="5151001"/>
            <a:ext cx="6451044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Gender analysis showed predictive power.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40794" y="6217206"/>
            <a:ext cx="13348811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Regression: 83.2% Model Accuracy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640794" y="6789182"/>
            <a:ext cx="13348811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Forest: 79.3% Accuracy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0794" y="7361158"/>
            <a:ext cx="13348811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Validated through cross-validation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326" y="402550"/>
            <a:ext cx="4603909" cy="457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Technical Implementation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2326" y="918448"/>
            <a:ext cx="4176474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Two - component architecture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512326" y="1503878"/>
            <a:ext cx="13605748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2326" y="1902857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ML Model Pipeline: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12326" y="2360295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Raw Titanic Data → Cleaning → Feature Engineering → Model Training → 83.2% Accuracy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12326" y="2817733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 Pipeline: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12326" y="3275171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Raw Titanic Data → Visualisation → Rule-based logic → Interactive Interface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12326" y="3787497"/>
            <a:ext cx="3387804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Machine Learning Stack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12326" y="4372928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Scikit-learn: 6 ML Models ( Logistic Regression, Random Forest, etc. ).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12326" y="4716899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Pandas/NumPy: Data manipulation.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12326" y="5060871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Seaborn/Matplotlib: Visualization.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12326" y="5404842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Streamlit: Interactive dashboard.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12326" y="5917168"/>
            <a:ext cx="2927747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Performance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512326" y="6502598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Accuracy: 83.2%.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12326" y="6846570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importance analysis.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512326" y="7190542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5-fold Cross-validation.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512326" y="7534513"/>
            <a:ext cx="1360574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 comparison visualisation.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6028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4215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Performance &amp; Insights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883235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Metrics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772632" y="2026801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83.2%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37" y="1318022"/>
            <a:ext cx="1701165" cy="17011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61440" y="316087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Accuracy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6772632" y="430196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80%</a:t>
            </a:r>
            <a:endParaRPr lang="en-US" sz="2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637" y="3593187"/>
            <a:ext cx="1701165" cy="17011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61440" y="543603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Precision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6772632" y="657713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75.4%</a:t>
            </a:r>
            <a:endParaRPr lang="en-US" sz="2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637" y="5868352"/>
            <a:ext cx="1701165" cy="17011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61440" y="77112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Recall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6772632" y="8852297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77.6%</a:t>
            </a:r>
            <a:endParaRPr lang="en-US" sz="22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637" y="8143518"/>
            <a:ext cx="1701165" cy="170116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761440" y="998636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F1-Score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9341644" y="949523"/>
            <a:ext cx="193417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Data-Driven Discoveries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9341644" y="1275517"/>
            <a:ext cx="4899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9" name="Text 12"/>
          <p:cNvSpPr/>
          <p:nvPr/>
        </p:nvSpPr>
        <p:spPr>
          <a:xfrm>
            <a:off x="9341644" y="1570315"/>
            <a:ext cx="198227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Confirmed Historical Patterns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9341644" y="1860828"/>
            <a:ext cx="4899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"Women and children first" protocol validated by data.</a:t>
            </a:r>
            <a:endParaRPr lang="en-US" sz="850" dirty="0"/>
          </a:p>
        </p:txBody>
      </p:sp>
      <p:sp>
        <p:nvSpPr>
          <p:cNvPr id="21" name="Text 14"/>
          <p:cNvSpPr/>
          <p:nvPr/>
        </p:nvSpPr>
        <p:spPr>
          <a:xfrm>
            <a:off x="9341644" y="2127290"/>
            <a:ext cx="4899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Class privilege dramatically affected survival chances.</a:t>
            </a:r>
            <a:endParaRPr lang="en-US" sz="850" dirty="0"/>
          </a:p>
        </p:txBody>
      </p:sp>
      <p:sp>
        <p:nvSpPr>
          <p:cNvPr id="22" name="Text 15"/>
          <p:cNvSpPr/>
          <p:nvPr/>
        </p:nvSpPr>
        <p:spPr>
          <a:xfrm>
            <a:off x="9341644" y="2393752"/>
            <a:ext cx="4899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Wealth (via Fare) correlated with better outcomes.</a:t>
            </a:r>
            <a:endParaRPr lang="en-US" sz="850" dirty="0"/>
          </a:p>
        </p:txBody>
      </p:sp>
      <p:sp>
        <p:nvSpPr>
          <p:cNvPr id="23" name="Text 16"/>
          <p:cNvSpPr/>
          <p:nvPr/>
        </p:nvSpPr>
        <p:spPr>
          <a:xfrm>
            <a:off x="9341644" y="2722602"/>
            <a:ext cx="4899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24" name="Text 17"/>
          <p:cNvSpPr/>
          <p:nvPr/>
        </p:nvSpPr>
        <p:spPr>
          <a:xfrm>
            <a:off x="9341644" y="3062764"/>
            <a:ext cx="142696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Unexpected Insights</a:t>
            </a:r>
            <a:endParaRPr lang="en-US" sz="1100" dirty="0"/>
          </a:p>
        </p:txBody>
      </p:sp>
      <p:sp>
        <p:nvSpPr>
          <p:cNvPr id="25" name="Text 18"/>
          <p:cNvSpPr/>
          <p:nvPr/>
        </p:nvSpPr>
        <p:spPr>
          <a:xfrm>
            <a:off x="9341644" y="3353276"/>
            <a:ext cx="4899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Family size sweet spot (1-3 members optimal).</a:t>
            </a:r>
            <a:endParaRPr lang="en-US" sz="850" dirty="0"/>
          </a:p>
        </p:txBody>
      </p:sp>
      <p:sp>
        <p:nvSpPr>
          <p:cNvPr id="26" name="Text 19"/>
          <p:cNvSpPr/>
          <p:nvPr/>
        </p:nvSpPr>
        <p:spPr>
          <a:xfrm>
            <a:off x="9341644" y="3619738"/>
            <a:ext cx="4899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Passenger titles stronger predictors than raw age.</a:t>
            </a:r>
            <a:endParaRPr lang="en-US" sz="850" dirty="0"/>
          </a:p>
        </p:txBody>
      </p:sp>
      <p:sp>
        <p:nvSpPr>
          <p:cNvPr id="27" name="Text 20"/>
          <p:cNvSpPr/>
          <p:nvPr/>
        </p:nvSpPr>
        <p:spPr>
          <a:xfrm>
            <a:off x="9341644" y="3886200"/>
            <a:ext cx="4899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Complex interactions between features.</a:t>
            </a:r>
            <a:endParaRPr lang="en-US" sz="850" dirty="0"/>
          </a:p>
        </p:txBody>
      </p:sp>
      <p:sp>
        <p:nvSpPr>
          <p:cNvPr id="28" name="Text 21"/>
          <p:cNvSpPr/>
          <p:nvPr/>
        </p:nvSpPr>
        <p:spPr>
          <a:xfrm>
            <a:off x="9341644" y="4215051"/>
            <a:ext cx="4899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29" name="Text 22"/>
          <p:cNvSpPr/>
          <p:nvPr/>
        </p:nvSpPr>
        <p:spPr>
          <a:xfrm>
            <a:off x="9341644" y="4555212"/>
            <a:ext cx="163282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Visualization Highlights</a:t>
            </a:r>
            <a:endParaRPr lang="en-US" sz="1100" dirty="0"/>
          </a:p>
        </p:txBody>
      </p:sp>
      <p:sp>
        <p:nvSpPr>
          <p:cNvPr id="30" name="Text 23"/>
          <p:cNvSpPr/>
          <p:nvPr/>
        </p:nvSpPr>
        <p:spPr>
          <a:xfrm>
            <a:off x="9341644" y="4845725"/>
            <a:ext cx="4899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Survival comparison charts by class and gender.</a:t>
            </a:r>
            <a:endParaRPr lang="en-US" sz="850" dirty="0"/>
          </a:p>
        </p:txBody>
      </p:sp>
      <p:sp>
        <p:nvSpPr>
          <p:cNvPr id="31" name="Text 24"/>
          <p:cNvSpPr/>
          <p:nvPr/>
        </p:nvSpPr>
        <p:spPr>
          <a:xfrm>
            <a:off x="9341644" y="5112187"/>
            <a:ext cx="4899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Age distribution comparisons.</a:t>
            </a:r>
            <a:endParaRPr lang="en-US" sz="850" dirty="0"/>
          </a:p>
        </p:txBody>
      </p:sp>
      <p:sp>
        <p:nvSpPr>
          <p:cNvPr id="32" name="Text 25"/>
          <p:cNvSpPr/>
          <p:nvPr/>
        </p:nvSpPr>
        <p:spPr>
          <a:xfrm>
            <a:off x="9341644" y="5378648"/>
            <a:ext cx="4899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Fare vs. survival correlation plots.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5382"/>
            <a:ext cx="7397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Comparison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1137"/>
            <a:ext cx="54330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BEST MODEL: Logistic Regression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83243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Accuracy: 83.2%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40825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Precision: 80.0%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398407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Recall: 75.4%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055989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F1-Score: 77.6%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24311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OTHER MODELS: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083243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Forest: 79.3% Accuracy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616047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Gradient Boosting: 81.6% Accuracy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148852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SVM: 83.2% Accuracy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599521" y="4857512"/>
            <a:ext cx="6244709" cy="1961436"/>
          </a:xfrm>
          <a:prstGeom prst="roundRect">
            <a:avLst>
              <a:gd name="adj" fmla="val 1735"/>
            </a:avLst>
          </a:prstGeom>
          <a:solidFill>
            <a:srgbClr val="C9DDE9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6335" y="5205293"/>
            <a:ext cx="354330" cy="283488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407479" y="5141000"/>
            <a:ext cx="5209937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Finding: Logistic Regression outperformed ensemble methods on this dataset.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567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258" y="425172"/>
            <a:ext cx="5658088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Impact &amp; Future Development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41258" y="970121"/>
            <a:ext cx="231969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Current Achievement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541258" y="1491972"/>
            <a:ext cx="8061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Production ML model with 83.2% accuracy.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41258" y="1862971"/>
            <a:ext cx="8061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Interactive dashboard for data exploration.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41258" y="2233970"/>
            <a:ext cx="8061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Comprehensive analysis of survival factors.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41258" y="2604968"/>
            <a:ext cx="8061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Educational resource for ML learners.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41258" y="3153847"/>
            <a:ext cx="231969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Learnings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541258" y="3675698"/>
            <a:ext cx="806148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engineering transforms model performance.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41258" y="4039076"/>
            <a:ext cx="806148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Historical data requires contextual interpretation.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41258" y="4402455"/>
            <a:ext cx="806148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Visualization bridges technical and non-technical audiences.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41258" y="4943713"/>
            <a:ext cx="244625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541258" y="5465564"/>
            <a:ext cx="806148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Ensemble methods (XGBoost, Gradient Boosting).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41258" y="5828943"/>
            <a:ext cx="806148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Neural network implementation.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41258" y="6192322"/>
            <a:ext cx="806148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Passenger story integration with data points.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541258" y="6555700"/>
            <a:ext cx="806148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API deployment for broader access.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541258" y="7038975"/>
            <a:ext cx="806148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Titanic's data continues to teach us about survival, bias, and human decision-making.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541258" y="7522250"/>
            <a:ext cx="806148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by: [Rudzani Junior Munyai] | GitHub: [https://​github.com/24Rudzani​]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2025-12-02T08:30:25Z</dcterms:created>
  <dcterms:modified xsi:type="dcterms:W3CDTF">2025-12-02T08:30:25Z</dcterms:modified>
</cp:coreProperties>
</file>